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1B04AD32-F5B8-4D31-9C9B-3E0DDC9DEEF4}" type="datetimeFigureOut">
              <a:rPr lang="en-US" smtClean="0"/>
              <a:t>2/28/2011</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4E9D370E-B376-4B32-96A3-69D4C5E68CB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04AD32-F5B8-4D31-9C9B-3E0DDC9DEEF4}" type="datetimeFigureOut">
              <a:rPr lang="en-US" smtClean="0"/>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9D370E-B376-4B32-96A3-69D4C5E68CB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04AD32-F5B8-4D31-9C9B-3E0DDC9DEEF4}" type="datetimeFigureOut">
              <a:rPr lang="en-US" smtClean="0"/>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9D370E-B376-4B32-96A3-69D4C5E68CB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04AD32-F5B8-4D31-9C9B-3E0DDC9DEEF4}" type="datetimeFigureOut">
              <a:rPr lang="en-US" smtClean="0"/>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9D370E-B376-4B32-96A3-69D4C5E68CB1}"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B04AD32-F5B8-4D31-9C9B-3E0DDC9DEEF4}" type="datetimeFigureOut">
              <a:rPr lang="en-US" smtClean="0"/>
              <a:t>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9D370E-B376-4B32-96A3-69D4C5E68CB1}"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B04AD32-F5B8-4D31-9C9B-3E0DDC9DEEF4}" type="datetimeFigureOut">
              <a:rPr lang="en-US" smtClean="0"/>
              <a:t>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9D370E-B376-4B32-96A3-69D4C5E68CB1}"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B04AD32-F5B8-4D31-9C9B-3E0DDC9DEEF4}" type="datetimeFigureOut">
              <a:rPr lang="en-US" smtClean="0"/>
              <a:t>2/28/2011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9D370E-B376-4B32-96A3-69D4C5E68CB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04AD32-F5B8-4D31-9C9B-3E0DDC9DEEF4}" type="datetimeFigureOut">
              <a:rPr lang="en-US" smtClean="0"/>
              <a:t>2/28/2011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9D370E-B376-4B32-96A3-69D4C5E68CB1}"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04AD32-F5B8-4D31-9C9B-3E0DDC9DEEF4}" type="datetimeFigureOut">
              <a:rPr lang="en-US" smtClean="0"/>
              <a:t>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9D370E-B376-4B32-96A3-69D4C5E68CB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04AD32-F5B8-4D31-9C9B-3E0DDC9DEEF4}" type="datetimeFigureOut">
              <a:rPr lang="en-US" smtClean="0"/>
              <a:t>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9D370E-B376-4B32-96A3-69D4C5E68CB1}"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04AD32-F5B8-4D31-9C9B-3E0DDC9DEEF4}" type="datetimeFigureOut">
              <a:rPr lang="en-US" smtClean="0"/>
              <a:t>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9D370E-B376-4B32-96A3-69D4C5E68CB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1B04AD32-F5B8-4D31-9C9B-3E0DDC9DEEF4}" type="datetimeFigureOut">
              <a:rPr lang="en-US" smtClean="0"/>
              <a:t>2/28/2011</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4E9D370E-B376-4B32-96A3-69D4C5E68CB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ES_tradnl" dirty="0" smtClean="0"/>
              <a:t>Psychoanalitical </a:t>
            </a:r>
            <a:r>
              <a:rPr lang="es-ES_tradnl" dirty="0" err="1" smtClean="0"/>
              <a:t>Criticism</a:t>
            </a:r>
            <a:endParaRPr lang="en-US" dirty="0"/>
          </a:p>
        </p:txBody>
      </p:sp>
      <p:sp>
        <p:nvSpPr>
          <p:cNvPr id="3" name="Subtitle 2"/>
          <p:cNvSpPr>
            <a:spLocks noGrp="1"/>
          </p:cNvSpPr>
          <p:nvPr>
            <p:ph type="subTitle" idx="1"/>
          </p:nvPr>
        </p:nvSpPr>
        <p:spPr/>
        <p:txBody>
          <a:bodyPr>
            <a:normAutofit fontScale="70000" lnSpcReduction="20000"/>
          </a:bodyPr>
          <a:lstStyle/>
          <a:p>
            <a:r>
              <a:rPr lang="es-ES_tradnl" dirty="0" err="1" smtClean="0"/>
              <a:t>Khloe</a:t>
            </a:r>
            <a:r>
              <a:rPr lang="es-ES_tradnl" dirty="0" smtClean="0"/>
              <a:t> A. Santos Flores</a:t>
            </a:r>
          </a:p>
          <a:p>
            <a:r>
              <a:rPr lang="es-ES_tradnl" dirty="0" smtClean="0"/>
              <a:t>Miguel J. Agosto </a:t>
            </a:r>
            <a:r>
              <a:rPr lang="es-ES_tradnl" dirty="0" smtClean="0"/>
              <a:t>Encarnación</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2745509"/>
            <a:ext cx="1812805" cy="293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2802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err="1" smtClean="0"/>
              <a:t>Psycoanalitical</a:t>
            </a:r>
            <a:endParaRPr lang="en-US" dirty="0"/>
          </a:p>
        </p:txBody>
      </p:sp>
      <p:sp>
        <p:nvSpPr>
          <p:cNvPr id="3" name="Content Placeholder 2"/>
          <p:cNvSpPr>
            <a:spLocks noGrp="1"/>
          </p:cNvSpPr>
          <p:nvPr>
            <p:ph idx="1"/>
          </p:nvPr>
        </p:nvSpPr>
        <p:spPr/>
        <p:txBody>
          <a:bodyPr>
            <a:normAutofit fontScale="92500" lnSpcReduction="10000"/>
          </a:bodyPr>
          <a:lstStyle/>
          <a:p>
            <a:r>
              <a:rPr lang="en-US" i="1" dirty="0" smtClean="0"/>
              <a:t>Refers </a:t>
            </a:r>
            <a:r>
              <a:rPr lang="en-US" i="1" dirty="0"/>
              <a:t>to </a:t>
            </a:r>
            <a:r>
              <a:rPr lang="en-US" i="1" dirty="0" smtClean="0"/>
              <a:t>literary criticism which</a:t>
            </a:r>
            <a:r>
              <a:rPr lang="en-US" i="1" dirty="0"/>
              <a:t>, in method, concept, </a:t>
            </a:r>
            <a:r>
              <a:rPr lang="en-US" i="1" dirty="0" smtClean="0"/>
              <a:t>theory, </a:t>
            </a:r>
            <a:r>
              <a:rPr lang="en-US" i="1" dirty="0"/>
              <a:t>or form, is </a:t>
            </a:r>
            <a:r>
              <a:rPr lang="en-US" i="1" dirty="0" smtClean="0"/>
              <a:t>influenced </a:t>
            </a:r>
            <a:r>
              <a:rPr lang="en-US" i="1" dirty="0"/>
              <a:t>by the tradition of </a:t>
            </a:r>
            <a:r>
              <a:rPr lang="en-US" i="1" dirty="0" smtClean="0"/>
              <a:t>psychoanalysis </a:t>
            </a:r>
            <a:r>
              <a:rPr lang="en-US" i="1" dirty="0"/>
              <a:t>begun by Sigmund Freud</a:t>
            </a:r>
            <a:r>
              <a:rPr lang="en-US" i="1" dirty="0" smtClean="0"/>
              <a:t>. </a:t>
            </a:r>
          </a:p>
          <a:p>
            <a:r>
              <a:rPr lang="en-US" i="1" dirty="0" smtClean="0"/>
              <a:t>Criticism </a:t>
            </a:r>
            <a:r>
              <a:rPr lang="en-US" i="1" dirty="0"/>
              <a:t>adopts the methods of "reading" employed by Freud and later theorists to interpret texts. It argues that literary texts, like dreams, express the secret unconscious desires and anxieties of the author, that a literary work is a manifestation of the author's own neuroses. One may psychoanalyze a particular character within a literary work, but it is usually assumed that all such characters are projections of the author's psyche. </a:t>
            </a:r>
          </a:p>
        </p:txBody>
      </p:sp>
    </p:spTree>
    <p:extLst>
      <p:ext uri="{BB962C8B-B14F-4D97-AF65-F5344CB8AC3E}">
        <p14:creationId xmlns:p14="http://schemas.microsoft.com/office/powerpoint/2010/main" val="1241375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152400"/>
            <a:ext cx="1992745" cy="2829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s-ES_tradnl" i="1" dirty="0" smtClean="0"/>
              <a:t>Sigmund </a:t>
            </a:r>
            <a:r>
              <a:rPr lang="es-ES_tradnl" i="1" dirty="0" err="1" smtClean="0"/>
              <a:t>FReud</a:t>
            </a:r>
            <a:endParaRPr lang="en-US" i="1" dirty="0"/>
          </a:p>
        </p:txBody>
      </p:sp>
      <p:sp>
        <p:nvSpPr>
          <p:cNvPr id="3" name="Content Placeholder 2"/>
          <p:cNvSpPr>
            <a:spLocks noGrp="1"/>
          </p:cNvSpPr>
          <p:nvPr>
            <p:ph idx="1"/>
          </p:nvPr>
        </p:nvSpPr>
        <p:spPr/>
        <p:txBody>
          <a:bodyPr>
            <a:normAutofit lnSpcReduction="10000"/>
          </a:bodyPr>
          <a:lstStyle/>
          <a:p>
            <a:r>
              <a:rPr lang="en-US" i="1" dirty="0"/>
              <a:t>was an Austrian neurologist who founded the psychoanalytic school of </a:t>
            </a:r>
            <a:r>
              <a:rPr lang="en-US" i="1" dirty="0" smtClean="0"/>
              <a:t>psychiatry.</a:t>
            </a:r>
          </a:p>
          <a:p>
            <a:r>
              <a:rPr lang="en-US" i="1" dirty="0"/>
              <a:t>Freud is best known for his theories of the unconscious mind and the defense mechanism of </a:t>
            </a:r>
            <a:r>
              <a:rPr lang="en-US" i="1" dirty="0" smtClean="0"/>
              <a:t>repression.</a:t>
            </a:r>
          </a:p>
          <a:p>
            <a:r>
              <a:rPr lang="en-US" i="1" dirty="0"/>
              <a:t>he simultaneously developed a theory of the human mind's organization and internal operations and a theory that human </a:t>
            </a:r>
            <a:r>
              <a:rPr lang="en-US" i="1" dirty="0" smtClean="0"/>
              <a:t>behavior both </a:t>
            </a:r>
            <a:r>
              <a:rPr lang="en-US" i="1" dirty="0"/>
              <a:t>conditions and results from how the mind is </a:t>
            </a:r>
            <a:r>
              <a:rPr lang="en-US" i="1" dirty="0" smtClean="0"/>
              <a:t>organized</a:t>
            </a:r>
            <a:r>
              <a:rPr lang="en-US" dirty="0" smtClean="0"/>
              <a:t>.</a:t>
            </a:r>
            <a:endParaRPr lang="en-US" dirty="0"/>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533400"/>
            <a:ext cx="1941921" cy="147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4104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210127"/>
            <a:ext cx="2775815" cy="199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4294967295"/>
          </p:nvPr>
        </p:nvSpPr>
        <p:spPr>
          <a:xfrm>
            <a:off x="1371600" y="2286000"/>
            <a:ext cx="6172200" cy="3048000"/>
          </a:xfrm>
        </p:spPr>
        <p:txBody>
          <a:bodyPr/>
          <a:lstStyle/>
          <a:p>
            <a:pPr indent="0">
              <a:buNone/>
            </a:pPr>
            <a:r>
              <a:rPr lang="en-US" b="1" i="1" dirty="0"/>
              <a:t>Freud himself wrote</a:t>
            </a:r>
            <a:r>
              <a:rPr lang="en-US" i="1" dirty="0" smtClean="0"/>
              <a:t>,</a:t>
            </a:r>
          </a:p>
          <a:p>
            <a:pPr indent="0">
              <a:buNone/>
            </a:pPr>
            <a:r>
              <a:rPr lang="en-US" i="1" dirty="0" smtClean="0"/>
              <a:t> </a:t>
            </a:r>
            <a:r>
              <a:rPr lang="en-US" i="1" dirty="0"/>
              <a:t>"The dream-thoughts which we first come across as we proceed with our analysis often strike us by the unusual form in which they are expressed; they are not clothed in the prosaic language usually employed by our thoughts, but are on the contrary represented symbolically by means of similes and metaphors, in images resembling those of poetic speech"</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228600"/>
            <a:ext cx="2082581" cy="2614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61145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56</TotalTime>
  <Words>249</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Couture</vt:lpstr>
      <vt:lpstr>Psychoanalitical Criticism</vt:lpstr>
      <vt:lpstr>Psycoanalitical</vt:lpstr>
      <vt:lpstr>Sigmund FReud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Psychoanalitical Criticism</dc:title>
  <dc:creator>une</dc:creator>
  <cp:lastModifiedBy>une</cp:lastModifiedBy>
  <cp:revision>6</cp:revision>
  <dcterms:created xsi:type="dcterms:W3CDTF">2011-02-16T14:12:33Z</dcterms:created>
  <dcterms:modified xsi:type="dcterms:W3CDTF">2011-02-28T13:08:29Z</dcterms:modified>
</cp:coreProperties>
</file>